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Roboto"/>
      <p:regular r:id="rId15"/>
      <p:bold r:id="rId16"/>
      <p:italic r:id="rId17"/>
      <p:boldItalic r:id="rId18"/>
    </p:embeddedFont>
    <p:embeddedFont>
      <p:font typeface="Nunito"/>
      <p:regular r:id="rId19"/>
      <p:bold r:id="rId20"/>
      <p:italic r:id="rId21"/>
      <p:boldItalic r:id="rId22"/>
    </p:embeddedFont>
    <p:embeddedFont>
      <p:font typeface="Maven Pro Black"/>
      <p:bold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Kevin Cheu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22" Type="http://schemas.openxmlformats.org/officeDocument/2006/relationships/font" Target="fonts/Nunito-boldItalic.fntdata"/><Relationship Id="rId21" Type="http://schemas.openxmlformats.org/officeDocument/2006/relationships/font" Target="fonts/Nunito-italic.fntdata"/><Relationship Id="rId24" Type="http://schemas.openxmlformats.org/officeDocument/2006/relationships/font" Target="fonts/MavenPro-regular.fntdata"/><Relationship Id="rId23" Type="http://schemas.openxmlformats.org/officeDocument/2006/relationships/font" Target="fonts/MavenPro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Nunito-regular.fntdata"/><Relationship Id="rId18" Type="http://schemas.openxmlformats.org/officeDocument/2006/relationships/font" Target="fonts/Roboto-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3T16:01:25.399">
    <p:pos x="6000" y="0"/>
    <p:text>The Stacked Area Chart illustrates the number of crashes based on the intensity of the injury they had.
The Calendar Heatmap displays the number of crashes on specific days of the week and month.
The Double Time Bar Graph shows the comparison of the number of crashes in the daytime compared to nighttime.
The Geospatial is able to create the visual for crashes in different areas of the Chicago map.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23T16:11:13.892">
    <p:pos x="6000" y="0"/>
    <p:text>These are the visualization of the sketches from the previous slides.
These visual encodings were influenced directly from the sketches.
We chose these visual encoding in specifically because they are able to illustrate easy readability while still being able to display data about the crashes with different factors.
The exploratory data analysis process included setting up the environment on jupyter notebook by downloading the required libraries.
Then we matched the data types for each remaining column with the information specified on the data portal.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The Tree Friends.</a:t>
            </a:r>
            <a:endParaRPr/>
          </a:p>
          <a:p>
            <a:pPr indent="0" lvl="0" marL="0" rtl="0" algn="l">
              <a:spcBef>
                <a:spcPts val="0"/>
              </a:spcBef>
              <a:spcAft>
                <a:spcPts val="0"/>
              </a:spcAft>
              <a:buNone/>
            </a:pPr>
            <a:r>
              <a:rPr lang="en"/>
              <a:t>We’re working with the Traffic Crashes - Crashes dataset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ca2c403c2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ca2c403c2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a:t>
            </a:r>
            <a:r>
              <a:rPr b="1" lang="en"/>
              <a:t> Traffic Crashes - Crashes.</a:t>
            </a:r>
            <a:br>
              <a:rPr b="1" lang="en"/>
            </a:br>
            <a:r>
              <a:rPr b="1" lang="en"/>
              <a:t>Roughly </a:t>
            </a:r>
            <a:r>
              <a:rPr b="1" lang="en"/>
              <a:t>770K Rows, each of which, is a specific crash record.</a:t>
            </a:r>
            <a:endParaRPr b="1"/>
          </a:p>
          <a:p>
            <a:pPr indent="0" lvl="0" marL="0" rtl="0" algn="l">
              <a:spcBef>
                <a:spcPts val="0"/>
              </a:spcBef>
              <a:spcAft>
                <a:spcPts val="0"/>
              </a:spcAft>
              <a:buNone/>
            </a:pPr>
            <a:r>
              <a:rPr b="1" lang="en"/>
              <a:t>49 Columns</a:t>
            </a:r>
            <a:r>
              <a:rPr lang="en"/>
              <a:t>, covering aspects on location and time, conditions, crash specifics, injuries, and administrative records.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cleaning the data by removing the administrative records.</a:t>
            </a:r>
            <a:endParaRPr/>
          </a:p>
          <a:p>
            <a:pPr indent="0" lvl="0" marL="0" rtl="0" algn="l">
              <a:spcBef>
                <a:spcPts val="0"/>
              </a:spcBef>
              <a:spcAft>
                <a:spcPts val="0"/>
              </a:spcAft>
              <a:buNone/>
            </a:pPr>
            <a:r>
              <a:rPr lang="en"/>
              <a:t>We removed all columns that were missing 3% or more of data. </a:t>
            </a:r>
            <a:endParaRPr/>
          </a:p>
          <a:p>
            <a:pPr indent="0" lvl="0" marL="0" rtl="0" algn="l">
              <a:spcBef>
                <a:spcPts val="0"/>
              </a:spcBef>
              <a:spcAft>
                <a:spcPts val="0"/>
              </a:spcAft>
              <a:buNone/>
            </a:pPr>
            <a:r>
              <a:rPr lang="en"/>
              <a:t>Removed rows missing any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aggregated the columns based on specific needs, such as the </a:t>
            </a:r>
            <a:r>
              <a:rPr i="1" lang="en"/>
              <a:t>crash_date</a:t>
            </a:r>
            <a:r>
              <a:rPr lang="en"/>
              <a:t> for temporal data and police </a:t>
            </a:r>
            <a:r>
              <a:rPr i="1" lang="en"/>
              <a:t>beats</a:t>
            </a:r>
            <a:r>
              <a:rPr lang="en"/>
              <a:t> to group crashes into territories.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ca2c403c2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ca2c403c2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goals of our visualizations were to cover</a:t>
            </a:r>
            <a:r>
              <a:rPr lang="en"/>
              <a:t> the most important aspects of the dataset pertaining to each of domain questions defined in assignment 1. </a:t>
            </a:r>
            <a:endParaRPr/>
          </a:p>
          <a:p>
            <a:pPr indent="0" lvl="0" marL="0" rtl="0" algn="l">
              <a:spcBef>
                <a:spcPts val="0"/>
              </a:spcBef>
              <a:spcAft>
                <a:spcPts val="0"/>
              </a:spcAft>
              <a:buNone/>
            </a:pPr>
            <a:br>
              <a:rPr lang="en"/>
            </a:br>
            <a:r>
              <a:rPr lang="en"/>
              <a:t>By which, they are to:</a:t>
            </a:r>
            <a:endParaRPr/>
          </a:p>
          <a:p>
            <a:pPr indent="0" lvl="0" marL="0" rtl="0" algn="l">
              <a:spcBef>
                <a:spcPts val="0"/>
              </a:spcBef>
              <a:spcAft>
                <a:spcPts val="0"/>
              </a:spcAft>
              <a:buNone/>
            </a:pPr>
            <a:r>
              <a:rPr lang="en"/>
              <a:t>- Analyze the temporal distribution of crashes.</a:t>
            </a:r>
            <a:endParaRPr/>
          </a:p>
          <a:p>
            <a:pPr indent="0" lvl="0" marL="0" rtl="0" algn="l">
              <a:spcBef>
                <a:spcPts val="0"/>
              </a:spcBef>
              <a:spcAft>
                <a:spcPts val="0"/>
              </a:spcAft>
              <a:buClr>
                <a:schemeClr val="dk1"/>
              </a:buClr>
              <a:buSzPts val="1100"/>
              <a:buFont typeface="Arial"/>
              <a:buNone/>
            </a:pPr>
            <a:r>
              <a:rPr lang="en"/>
              <a:t>- Examine environmental and infrastructural factors affecting crashes.</a:t>
            </a:r>
            <a:endParaRPr/>
          </a:p>
          <a:p>
            <a:pPr indent="0" lvl="0" marL="0" rtl="0" algn="l">
              <a:spcBef>
                <a:spcPts val="0"/>
              </a:spcBef>
              <a:spcAft>
                <a:spcPts val="0"/>
              </a:spcAft>
              <a:buClr>
                <a:schemeClr val="dk1"/>
              </a:buClr>
              <a:buSzPts val="1100"/>
              <a:buFont typeface="Arial"/>
              <a:buNone/>
            </a:pPr>
            <a:r>
              <a:rPr lang="en"/>
              <a:t>- Identify hotspots using locational data.</a:t>
            </a:r>
            <a:endParaRPr/>
          </a:p>
          <a:p>
            <a:pPr indent="0" lvl="0" marL="0" rtl="0" algn="l">
              <a:spcBef>
                <a:spcPts val="0"/>
              </a:spcBef>
              <a:spcAft>
                <a:spcPts val="0"/>
              </a:spcAft>
              <a:buClr>
                <a:schemeClr val="dk1"/>
              </a:buClr>
              <a:buSzPts val="1100"/>
              <a:buFont typeface="Arial"/>
              <a:buNone/>
            </a:pPr>
            <a:r>
              <a:rPr lang="en"/>
              <a:t>- Understand the relationship between causes and injuries.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207f400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207f400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of our sketches focuses on the abstract goals based on our initial domain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double time bar graph, calendar heatmap, and stacked area chart are all used to analyze the temporal distribution of crashes in different ways.</a:t>
            </a:r>
            <a:endParaRPr/>
          </a:p>
          <a:p>
            <a:pPr indent="0" lvl="0" marL="0" rtl="0" algn="l">
              <a:spcBef>
                <a:spcPts val="0"/>
              </a:spcBef>
              <a:spcAft>
                <a:spcPts val="0"/>
              </a:spcAft>
              <a:buNone/>
            </a:pPr>
            <a:r>
              <a:rPr lang="en"/>
              <a:t>On the other hand, the heatmap highlights the correlation between two causes and the types of injuries sustained.</a:t>
            </a:r>
            <a:br>
              <a:rPr lang="en"/>
            </a:br>
            <a:endParaRPr/>
          </a:p>
          <a:p>
            <a:pPr indent="0" lvl="0" marL="0" rtl="0" algn="l">
              <a:spcBef>
                <a:spcPts val="0"/>
              </a:spcBef>
              <a:spcAft>
                <a:spcPts val="0"/>
              </a:spcAft>
              <a:buNone/>
            </a:pPr>
            <a:r>
              <a:rPr lang="en"/>
              <a:t>To tailor these sketches to our questions, some of our key design decisions were to:</a:t>
            </a:r>
            <a:endParaRPr/>
          </a:p>
          <a:p>
            <a:pPr indent="0" lvl="0" marL="0" rtl="0" algn="l">
              <a:spcBef>
                <a:spcPts val="0"/>
              </a:spcBef>
              <a:spcAft>
                <a:spcPts val="0"/>
              </a:spcAft>
              <a:buNone/>
            </a:pPr>
            <a:r>
              <a:rPr lang="en"/>
              <a:t>- use colors to highlight the number of crashes, for the s</a:t>
            </a:r>
            <a:r>
              <a:rPr lang="en">
                <a:solidFill>
                  <a:schemeClr val="dk1"/>
                </a:solidFill>
              </a:rPr>
              <a:t>everity levels</a:t>
            </a:r>
            <a:r>
              <a:rPr lang="en"/>
              <a:t> of the stacked area chart, and the periods of the double time bar graph. </a:t>
            </a:r>
            <a:endParaRPr/>
          </a:p>
          <a:p>
            <a:pPr indent="0" lvl="0" marL="0" rtl="0" algn="l">
              <a:spcBef>
                <a:spcPts val="0"/>
              </a:spcBef>
              <a:spcAft>
                <a:spcPts val="0"/>
              </a:spcAft>
              <a:buNone/>
            </a:pPr>
            <a:r>
              <a:rPr lang="en"/>
              <a:t>- use lines (bars) to show differences in crash frequencies using varying vertical lengths.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felt that the use of heatmaps would make it easy for the viewer to recognise patterns simply on the intensity of colors.</a:t>
            </a:r>
            <a:endParaRPr>
              <a:solidFill>
                <a:schemeClr val="dk1"/>
              </a:solidFill>
            </a:endParaRPr>
          </a:p>
          <a:p>
            <a:pPr indent="0" lvl="0" marL="0" rtl="0" algn="l">
              <a:spcBef>
                <a:spcPts val="0"/>
              </a:spcBef>
              <a:spcAft>
                <a:spcPts val="0"/>
              </a:spcAft>
              <a:buNone/>
            </a:pPr>
            <a:r>
              <a:rPr lang="en">
                <a:solidFill>
                  <a:schemeClr val="dk1"/>
                </a:solidFill>
              </a:rPr>
              <a:t>Similarly, the use of color applies to the distinguishability between categories in the other sketch types.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ca2c403c2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ca2c403c2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Our grouped bar graph follows the same logic of using color hues as maps for different categories. Each group for a different environmental or infrastructural condition (weather condition, light </a:t>
            </a:r>
            <a:r>
              <a:rPr lang="en">
                <a:solidFill>
                  <a:schemeClr val="dk1"/>
                </a:solidFill>
              </a:rPr>
              <a:t>condition</a:t>
            </a:r>
            <a:r>
              <a:rPr lang="en">
                <a:solidFill>
                  <a:schemeClr val="dk1"/>
                </a:solidFill>
              </a:rPr>
              <a:t>, roadway </a:t>
            </a:r>
            <a:r>
              <a:rPr lang="en">
                <a:solidFill>
                  <a:schemeClr val="dk1"/>
                </a:solidFill>
              </a:rPr>
              <a:t>condition</a:t>
            </a:r>
            <a:r>
              <a:rPr lang="en">
                <a:solidFill>
                  <a:schemeClr val="dk1"/>
                </a:solidFill>
              </a:rPr>
              <a:t>, and road defects). It follows the use of lines with varying vertical lengths as mentioned before.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For the dot density heatmap, we opted to use a map to highlight the hotspots </a:t>
            </a:r>
            <a:r>
              <a:rPr lang="en">
                <a:solidFill>
                  <a:schemeClr val="dk1"/>
                </a:solidFill>
              </a:rPr>
              <a:t>throughout</a:t>
            </a:r>
            <a:r>
              <a:rPr lang="en">
                <a:solidFill>
                  <a:schemeClr val="dk1"/>
                </a:solidFill>
              </a:rPr>
              <a:t> the city. Points would be placed at specific crash locations with a variety of colors to intuitively indicate the number of crashes with the use of a legend.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207f400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207f400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746"/>
                </a:solidFill>
                <a:latin typeface="Roboto"/>
                <a:ea typeface="Roboto"/>
                <a:cs typeface="Roboto"/>
                <a:sym typeface="Roboto"/>
              </a:rPr>
              <a:t>In developing our visualizations, we aimed to stay true to the original sketches presented.</a:t>
            </a:r>
            <a:endParaRPr>
              <a:solidFill>
                <a:srgbClr val="444746"/>
              </a:solidFill>
              <a:latin typeface="Roboto"/>
              <a:ea typeface="Roboto"/>
              <a:cs typeface="Roboto"/>
              <a:sym typeface="Roboto"/>
            </a:endParaRPr>
          </a:p>
          <a:p>
            <a:pPr indent="0" lvl="0" marL="0" rtl="0" algn="l">
              <a:spcBef>
                <a:spcPts val="0"/>
              </a:spcBef>
              <a:spcAft>
                <a:spcPts val="0"/>
              </a:spcAft>
              <a:buNone/>
            </a:pPr>
            <a:r>
              <a:t/>
            </a:r>
            <a:endParaRPr>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444746"/>
                </a:solidFill>
                <a:latin typeface="Roboto"/>
                <a:ea typeface="Roboto"/>
                <a:cs typeface="Roboto"/>
                <a:sym typeface="Roboto"/>
              </a:rPr>
              <a:t>For the encodings of the visualizations shown,</a:t>
            </a:r>
            <a:endParaRPr>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444746"/>
                </a:solidFill>
                <a:latin typeface="Roboto"/>
                <a:ea typeface="Roboto"/>
                <a:cs typeface="Roboto"/>
                <a:sym typeface="Roboto"/>
              </a:rPr>
              <a:t>- We are specifically using color saturation to highlight the differences in the number of crashes and color hues for categorical representations such as different injury severities and periods in the day.</a:t>
            </a:r>
            <a:endParaRPr>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444746"/>
                </a:solidFill>
                <a:latin typeface="Roboto"/>
                <a:ea typeface="Roboto"/>
                <a:cs typeface="Roboto"/>
                <a:sym typeface="Roboto"/>
              </a:rPr>
              <a:t>- We used a bar graph which uses length to represent the differences crashes over time periods as they start from a common baseline. </a:t>
            </a:r>
            <a:endParaRPr>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444746"/>
                </a:solidFill>
                <a:latin typeface="Roboto"/>
                <a:ea typeface="Roboto"/>
                <a:cs typeface="Roboto"/>
                <a:sym typeface="Roboto"/>
              </a:rPr>
              <a:t>- On the other hand, we were able to use areas to highlight the data through larger time frames like the months in the heatmap and to visualize the total distribution of injuries over time.</a:t>
            </a:r>
            <a:endParaRPr>
              <a:solidFill>
                <a:srgbClr val="444746"/>
              </a:solidFill>
              <a:latin typeface="Roboto"/>
              <a:ea typeface="Roboto"/>
              <a:cs typeface="Roboto"/>
              <a:sym typeface="Roboto"/>
            </a:endParaRPr>
          </a:p>
          <a:p>
            <a:pPr indent="0" lvl="0" marL="0" rtl="0" algn="l">
              <a:spcBef>
                <a:spcPts val="0"/>
              </a:spcBef>
              <a:spcAft>
                <a:spcPts val="0"/>
              </a:spcAft>
              <a:buNone/>
            </a:pPr>
            <a:r>
              <a:t/>
            </a:r>
            <a:endParaRPr>
              <a:solidFill>
                <a:srgbClr val="444746"/>
              </a:solidFill>
              <a:latin typeface="Roboto"/>
              <a:ea typeface="Roboto"/>
              <a:cs typeface="Roboto"/>
              <a:sym typeface="Roboto"/>
            </a:endParaRPr>
          </a:p>
          <a:p>
            <a:pPr indent="0" lvl="0" marL="0" rtl="0" algn="l">
              <a:spcBef>
                <a:spcPts val="0"/>
              </a:spcBef>
              <a:spcAft>
                <a:spcPts val="0"/>
              </a:spcAft>
              <a:buNone/>
            </a:pPr>
            <a:r>
              <a:rPr lang="en">
                <a:solidFill>
                  <a:srgbClr val="444746"/>
                </a:solidFill>
                <a:latin typeface="Roboto"/>
                <a:ea typeface="Roboto"/>
                <a:cs typeface="Roboto"/>
                <a:sym typeface="Roboto"/>
              </a:rPr>
              <a:t>The design choices behind the visualizations are fundamentally those of the sketches, with the use of colors and some refinements for better clarity.</a:t>
            </a:r>
            <a:endParaRPr>
              <a:solidFill>
                <a:srgbClr val="444746"/>
              </a:solidFill>
              <a:latin typeface="Roboto"/>
              <a:ea typeface="Roboto"/>
              <a:cs typeface="Roboto"/>
              <a:sym typeface="Roboto"/>
            </a:endParaRPr>
          </a:p>
          <a:p>
            <a:pPr indent="0" lvl="0" marL="0" rtl="0" algn="l">
              <a:spcBef>
                <a:spcPts val="0"/>
              </a:spcBef>
              <a:spcAft>
                <a:spcPts val="0"/>
              </a:spcAft>
              <a:buNone/>
            </a:pPr>
            <a:r>
              <a:t/>
            </a:r>
            <a:endParaRPr>
              <a:solidFill>
                <a:srgbClr val="444746"/>
              </a:solidFill>
              <a:latin typeface="Roboto"/>
              <a:ea typeface="Roboto"/>
              <a:cs typeface="Roboto"/>
              <a:sym typeface="Roboto"/>
            </a:endParaRPr>
          </a:p>
          <a:p>
            <a:pPr indent="0" lvl="0" marL="0" rtl="0" algn="l">
              <a:spcBef>
                <a:spcPts val="0"/>
              </a:spcBef>
              <a:spcAft>
                <a:spcPts val="0"/>
              </a:spcAft>
              <a:buNone/>
            </a:pPr>
            <a:r>
              <a:rPr lang="en">
                <a:solidFill>
                  <a:srgbClr val="444746"/>
                </a:solidFill>
                <a:latin typeface="Roboto"/>
                <a:ea typeface="Roboto"/>
                <a:cs typeface="Roboto"/>
                <a:sym typeface="Roboto"/>
              </a:rPr>
              <a:t>All of our heatmaps, on this slide and the next, have been modified to include labels to better highlight details, such as, the number of </a:t>
            </a:r>
            <a:r>
              <a:rPr lang="en">
                <a:solidFill>
                  <a:srgbClr val="444746"/>
                </a:solidFill>
                <a:latin typeface="Roboto"/>
                <a:ea typeface="Roboto"/>
                <a:cs typeface="Roboto"/>
                <a:sym typeface="Roboto"/>
              </a:rPr>
              <a:t>crashes. the weekdays or hours, or coordinates</a:t>
            </a:r>
            <a:r>
              <a:rPr lang="en">
                <a:solidFill>
                  <a:srgbClr val="444746"/>
                </a:solidFill>
                <a:latin typeface="Roboto"/>
                <a:ea typeface="Roboto"/>
                <a:cs typeface="Roboto"/>
                <a:sym typeface="Roboto"/>
              </a:rPr>
              <a:t>.</a:t>
            </a:r>
            <a:endParaRPr>
              <a:solidFill>
                <a:srgbClr val="444746"/>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207f4008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207f4008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these two heatmaps, we used differences in color hues and saturations to represent the number of crashes.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our initial exploratory data analysis, we found the labels for the causal categories to be too long so we </a:t>
            </a:r>
            <a:r>
              <a:rPr lang="en"/>
              <a:t>shortened</a:t>
            </a:r>
            <a:r>
              <a:rPr lang="en"/>
              <a: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a:t>
            </a:r>
            <a:r>
              <a:rPr lang="en">
                <a:solidFill>
                  <a:schemeClr val="dk1"/>
                </a:solidFill>
              </a:rPr>
              <a:t>we found that we could incorporate the use of police beats to capture 2D-areas during our initial exploration. W</a:t>
            </a:r>
            <a:r>
              <a:rPr lang="en"/>
              <a:t>e modified the representation from points to a take up an area in a fluid shape in the form where the color encompassing </a:t>
            </a:r>
            <a:r>
              <a:rPr lang="en"/>
              <a:t>an area </a:t>
            </a:r>
            <a:r>
              <a:rPr lang="en"/>
              <a:t>represents </a:t>
            </a:r>
            <a:r>
              <a:rPr lang="en"/>
              <a:t>the</a:t>
            </a:r>
            <a:r>
              <a:rPr lang="en"/>
              <a:t> density of crashes.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ca2c403c2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ca2c403c2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visualization correlates to the grouped bar graph from our sketches and follows many of the design choices and visual encodings from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we expanded it to incorporate parts from multiple domains, namely the examination of factors leading to crashes and the relationship to injuries.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result, we have a grouped bar graph for each environmental or </a:t>
            </a:r>
            <a:r>
              <a:rPr lang="en"/>
              <a:t>infrastructural</a:t>
            </a:r>
            <a:r>
              <a:rPr lang="en"/>
              <a:t> factor.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13"/>
          <p:cNvSpPr txBox="1"/>
          <p:nvPr>
            <p:ph idx="4294967295" type="ctrTitle"/>
          </p:nvPr>
        </p:nvSpPr>
        <p:spPr>
          <a:xfrm>
            <a:off x="824000" y="2262350"/>
            <a:ext cx="4255500" cy="1224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3200">
                <a:solidFill>
                  <a:srgbClr val="000000"/>
                </a:solidFill>
                <a:latin typeface="Maven Pro Black"/>
                <a:ea typeface="Maven Pro Black"/>
                <a:cs typeface="Maven Pro Black"/>
                <a:sym typeface="Maven Pro Black"/>
              </a:rPr>
              <a:t>Traffic Crashes — Crashes</a:t>
            </a:r>
            <a:endParaRPr b="0" sz="3200">
              <a:solidFill>
                <a:srgbClr val="000000"/>
              </a:solidFill>
              <a:latin typeface="Maven Pro Black"/>
              <a:ea typeface="Maven Pro Black"/>
              <a:cs typeface="Maven Pro Black"/>
              <a:sym typeface="Maven Pro Black"/>
            </a:endParaRPr>
          </a:p>
        </p:txBody>
      </p:sp>
      <p:sp>
        <p:nvSpPr>
          <p:cNvPr id="278" name="Google Shape;278;p13"/>
          <p:cNvSpPr txBox="1"/>
          <p:nvPr>
            <p:ph idx="4294967295" type="subTitle"/>
          </p:nvPr>
        </p:nvSpPr>
        <p:spPr>
          <a:xfrm>
            <a:off x="824000" y="3596300"/>
            <a:ext cx="4255500" cy="695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rgbClr val="000000"/>
                </a:solidFill>
              </a:rPr>
              <a:t>By: Kevin Cheung, Sidney Mei, Tony Cao</a:t>
            </a:r>
            <a:endParaRPr>
              <a:solidFill>
                <a:srgbClr val="000000"/>
              </a:solidFill>
            </a:endParaRPr>
          </a:p>
          <a:p>
            <a:pPr indent="0" lvl="0" marL="0" rtl="0" algn="l">
              <a:spcBef>
                <a:spcPts val="1200"/>
              </a:spcBef>
              <a:spcAft>
                <a:spcPts val="1200"/>
              </a:spcAft>
              <a:buNone/>
            </a:pPr>
            <a:r>
              <a:rPr lang="en">
                <a:solidFill>
                  <a:srgbClr val="000000"/>
                </a:solidFill>
              </a:rPr>
              <a:t>Group Name: The Tree Friends</a:t>
            </a:r>
            <a:endParaRPr>
              <a:solidFill>
                <a:srgbClr val="000000"/>
              </a:solidFill>
            </a:endParaRPr>
          </a:p>
        </p:txBody>
      </p:sp>
      <p:pic>
        <p:nvPicPr>
          <p:cNvPr id="279" name="Google Shape;279;p13"/>
          <p:cNvPicPr preferRelativeResize="0"/>
          <p:nvPr/>
        </p:nvPicPr>
        <p:blipFill>
          <a:blip r:embed="rId3">
            <a:alphaModFix/>
          </a:blip>
          <a:stretch>
            <a:fillRect/>
          </a:stretch>
        </p:blipFill>
        <p:spPr>
          <a:xfrm>
            <a:off x="4845975" y="1447900"/>
            <a:ext cx="3759701" cy="2148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a:t>
            </a:r>
            <a:r>
              <a:rPr lang="en"/>
              <a:t>Cleaning, &amp; Transformations</a:t>
            </a:r>
            <a:endParaRPr/>
          </a:p>
        </p:txBody>
      </p:sp>
      <p:sp>
        <p:nvSpPr>
          <p:cNvPr id="285" name="Google Shape;285;p14"/>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Data Provided by the</a:t>
            </a:r>
            <a:r>
              <a:rPr lang="en"/>
              <a:t> </a:t>
            </a:r>
            <a:r>
              <a:rPr b="1" lang="en"/>
              <a:t>City of Chicago</a:t>
            </a:r>
            <a:r>
              <a:rPr lang="en"/>
              <a:t>.</a:t>
            </a:r>
            <a:endParaRPr/>
          </a:p>
          <a:p>
            <a:pPr indent="-311150" lvl="0" marL="457200" rtl="0" algn="l">
              <a:spcBef>
                <a:spcPts val="0"/>
              </a:spcBef>
              <a:spcAft>
                <a:spcPts val="0"/>
              </a:spcAft>
              <a:buSzPts val="1300"/>
              <a:buChar char="●"/>
            </a:pPr>
            <a:r>
              <a:rPr b="1" lang="en"/>
              <a:t>768,535</a:t>
            </a:r>
            <a:r>
              <a:rPr lang="en"/>
              <a:t> Rows</a:t>
            </a:r>
            <a:endParaRPr/>
          </a:p>
          <a:p>
            <a:pPr indent="-311150" lvl="0" marL="457200" rtl="0" algn="l">
              <a:spcBef>
                <a:spcPts val="0"/>
              </a:spcBef>
              <a:spcAft>
                <a:spcPts val="0"/>
              </a:spcAft>
              <a:buSzPts val="1300"/>
              <a:buChar char="●"/>
            </a:pPr>
            <a:r>
              <a:rPr b="1" lang="en"/>
              <a:t>49</a:t>
            </a:r>
            <a:r>
              <a:rPr lang="en"/>
              <a:t> Columns</a:t>
            </a:r>
            <a:endParaRPr/>
          </a:p>
          <a:p>
            <a:pPr indent="-298450" lvl="1" marL="914400" rtl="0" algn="l">
              <a:spcBef>
                <a:spcPts val="0"/>
              </a:spcBef>
              <a:spcAft>
                <a:spcPts val="0"/>
              </a:spcAft>
              <a:buSzPts val="1100"/>
              <a:buChar char="○"/>
            </a:pPr>
            <a:r>
              <a:rPr lang="en"/>
              <a:t>Location</a:t>
            </a:r>
            <a:endParaRPr/>
          </a:p>
          <a:p>
            <a:pPr indent="-298450" lvl="1" marL="914400" rtl="0" algn="l">
              <a:spcBef>
                <a:spcPts val="0"/>
              </a:spcBef>
              <a:spcAft>
                <a:spcPts val="0"/>
              </a:spcAft>
              <a:buSzPts val="1100"/>
              <a:buChar char="○"/>
            </a:pPr>
            <a:r>
              <a:rPr lang="en"/>
              <a:t>Time</a:t>
            </a:r>
            <a:endParaRPr/>
          </a:p>
          <a:p>
            <a:pPr indent="-298450" lvl="1" marL="914400" rtl="0" algn="l">
              <a:spcBef>
                <a:spcPts val="0"/>
              </a:spcBef>
              <a:spcAft>
                <a:spcPts val="0"/>
              </a:spcAft>
              <a:buSzPts val="1100"/>
              <a:buChar char="○"/>
            </a:pPr>
            <a:r>
              <a:rPr lang="en"/>
              <a:t>Conditions</a:t>
            </a:r>
            <a:endParaRPr/>
          </a:p>
          <a:p>
            <a:pPr indent="-298450" lvl="1" marL="914400" rtl="0" algn="l">
              <a:spcBef>
                <a:spcPts val="0"/>
              </a:spcBef>
              <a:spcAft>
                <a:spcPts val="0"/>
              </a:spcAft>
              <a:buSzPts val="1100"/>
              <a:buChar char="○"/>
            </a:pPr>
            <a:r>
              <a:rPr lang="en"/>
              <a:t>Crash Specifics</a:t>
            </a:r>
            <a:endParaRPr/>
          </a:p>
          <a:p>
            <a:pPr indent="-298450" lvl="1" marL="914400" rtl="0" algn="l">
              <a:spcBef>
                <a:spcPts val="0"/>
              </a:spcBef>
              <a:spcAft>
                <a:spcPts val="0"/>
              </a:spcAft>
              <a:buSzPts val="1100"/>
              <a:buChar char="○"/>
            </a:pPr>
            <a:r>
              <a:rPr lang="en"/>
              <a:t>Injuries</a:t>
            </a:r>
            <a:endParaRPr/>
          </a:p>
          <a:p>
            <a:pPr indent="-298450" lvl="1" marL="914400" rtl="0" algn="l">
              <a:spcBef>
                <a:spcPts val="0"/>
              </a:spcBef>
              <a:spcAft>
                <a:spcPts val="0"/>
              </a:spcAft>
              <a:buSzPts val="1100"/>
              <a:buChar char="○"/>
            </a:pPr>
            <a:r>
              <a:rPr lang="en"/>
              <a:t>Administrative Records</a:t>
            </a:r>
            <a:endParaRPr/>
          </a:p>
        </p:txBody>
      </p:sp>
      <p:sp>
        <p:nvSpPr>
          <p:cNvPr id="286" name="Google Shape;286;p1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Removal of:</a:t>
            </a:r>
            <a:endParaRPr/>
          </a:p>
          <a:p>
            <a:pPr indent="-311150" lvl="0" marL="457200" rtl="0" algn="l">
              <a:spcBef>
                <a:spcPts val="0"/>
              </a:spcBef>
              <a:spcAft>
                <a:spcPts val="0"/>
              </a:spcAft>
              <a:buSzPts val="1300"/>
              <a:buChar char="●"/>
            </a:pPr>
            <a:r>
              <a:rPr lang="en"/>
              <a:t>Administrative Records </a:t>
            </a:r>
            <a:endParaRPr/>
          </a:p>
          <a:p>
            <a:pPr indent="-298450" lvl="1" marL="914400" rtl="0" algn="l">
              <a:spcBef>
                <a:spcPts val="0"/>
              </a:spcBef>
              <a:spcAft>
                <a:spcPts val="0"/>
              </a:spcAft>
              <a:buSzPts val="1100"/>
              <a:buChar char="○"/>
            </a:pPr>
            <a:r>
              <a:rPr i="1" lang="en"/>
              <a:t>(e.g. crash_record_id)</a:t>
            </a:r>
            <a:endParaRPr i="1"/>
          </a:p>
          <a:p>
            <a:pPr indent="-311150" lvl="0" marL="457200" rtl="0" algn="l">
              <a:spcBef>
                <a:spcPts val="0"/>
              </a:spcBef>
              <a:spcAft>
                <a:spcPts val="0"/>
              </a:spcAft>
              <a:buSzPts val="1300"/>
              <a:buChar char="●"/>
            </a:pPr>
            <a:r>
              <a:rPr lang="en"/>
              <a:t>Columns </a:t>
            </a:r>
            <a:r>
              <a:rPr lang="en"/>
              <a:t>Missing ≥3%</a:t>
            </a:r>
            <a:endParaRPr/>
          </a:p>
          <a:p>
            <a:pPr indent="-298450" lvl="1" marL="914400" rtl="0" algn="l">
              <a:spcBef>
                <a:spcPts val="0"/>
              </a:spcBef>
              <a:spcAft>
                <a:spcPts val="0"/>
              </a:spcAft>
              <a:buSzPts val="1100"/>
              <a:buChar char="○"/>
            </a:pPr>
            <a:r>
              <a:rPr i="1" lang="en"/>
              <a:t>(e.g. hit_run_i, lane_cnt)</a:t>
            </a:r>
            <a:endParaRPr i="1"/>
          </a:p>
          <a:p>
            <a:pPr indent="-311150" lvl="0" marL="457200" rtl="0" algn="l">
              <a:spcBef>
                <a:spcPts val="0"/>
              </a:spcBef>
              <a:spcAft>
                <a:spcPts val="0"/>
              </a:spcAft>
              <a:buSzPts val="1300"/>
              <a:buChar char="●"/>
            </a:pPr>
            <a:r>
              <a:rPr lang="en"/>
              <a:t>Rows Missing </a:t>
            </a:r>
            <a:r>
              <a:rPr lang="en" u="sng"/>
              <a:t>Any</a:t>
            </a:r>
            <a:r>
              <a:rPr lang="en"/>
              <a:t> Data</a:t>
            </a:r>
            <a:endParaRPr/>
          </a:p>
          <a:p>
            <a:pPr indent="0" lvl="0" marL="0" rtl="0" algn="l">
              <a:spcBef>
                <a:spcPts val="1200"/>
              </a:spcBef>
              <a:spcAft>
                <a:spcPts val="0"/>
              </a:spcAft>
              <a:buNone/>
            </a:pPr>
            <a:r>
              <a:rPr lang="en"/>
              <a:t>Transformations using:</a:t>
            </a:r>
            <a:endParaRPr/>
          </a:p>
          <a:p>
            <a:pPr indent="-311150" lvl="0" marL="457200" rtl="0" algn="l">
              <a:spcBef>
                <a:spcPts val="0"/>
              </a:spcBef>
              <a:spcAft>
                <a:spcPts val="0"/>
              </a:spcAft>
              <a:buSzPts val="1300"/>
              <a:buChar char="●"/>
            </a:pPr>
            <a:r>
              <a:rPr lang="en"/>
              <a:t>Aggregation of Necessary Columns</a:t>
            </a:r>
            <a:endParaRPr/>
          </a:p>
          <a:p>
            <a:pPr indent="-298450" lvl="1" marL="914400" rtl="0" algn="l">
              <a:spcBef>
                <a:spcPts val="0"/>
              </a:spcBef>
              <a:spcAft>
                <a:spcPts val="0"/>
              </a:spcAft>
              <a:buSzPts val="1100"/>
              <a:buChar char="○"/>
            </a:pPr>
            <a:r>
              <a:rPr i="1" lang="en"/>
              <a:t>(e.g. crash_date for crashes per day, </a:t>
            </a:r>
            <a:br>
              <a:rPr i="1" lang="en"/>
            </a:br>
            <a:r>
              <a:rPr i="1" lang="en"/>
              <a:t>p</a:t>
            </a:r>
            <a:r>
              <a:rPr i="1" lang="en"/>
              <a:t>olice beats for location)</a:t>
            </a:r>
            <a:endParaRPr i="1"/>
          </a:p>
          <a:p>
            <a:pPr indent="0" lvl="0" marL="0" rtl="0" algn="l">
              <a:spcBef>
                <a:spcPts val="1200"/>
              </a:spcBef>
              <a:spcAft>
                <a:spcPts val="120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Analyze the temporal distribution of crashes.</a:t>
            </a:r>
            <a:endParaRPr/>
          </a:p>
          <a:p>
            <a:pPr indent="-311150" lvl="0" marL="457200" rtl="0" algn="l">
              <a:spcBef>
                <a:spcPts val="0"/>
              </a:spcBef>
              <a:spcAft>
                <a:spcPts val="0"/>
              </a:spcAft>
              <a:buSzPts val="1300"/>
              <a:buChar char="●"/>
            </a:pPr>
            <a:r>
              <a:rPr lang="en"/>
              <a:t>Examine the </a:t>
            </a:r>
            <a:r>
              <a:rPr lang="en"/>
              <a:t>environmental and infrastructural </a:t>
            </a:r>
            <a:r>
              <a:rPr lang="en"/>
              <a:t>factors affecting crashes.</a:t>
            </a:r>
            <a:endParaRPr/>
          </a:p>
          <a:p>
            <a:pPr indent="-311150" lvl="0" marL="457200" rtl="0" algn="l">
              <a:spcBef>
                <a:spcPts val="0"/>
              </a:spcBef>
              <a:spcAft>
                <a:spcPts val="0"/>
              </a:spcAft>
              <a:buSzPts val="1300"/>
              <a:buChar char="●"/>
            </a:pPr>
            <a:r>
              <a:rPr lang="en"/>
              <a:t>Identify hotspots using locational data.</a:t>
            </a:r>
            <a:endParaRPr/>
          </a:p>
          <a:p>
            <a:pPr indent="-311150" lvl="0" marL="457200" rtl="0" algn="l">
              <a:spcBef>
                <a:spcPts val="0"/>
              </a:spcBef>
              <a:spcAft>
                <a:spcPts val="0"/>
              </a:spcAft>
              <a:buSzPts val="1300"/>
              <a:buChar char="●"/>
            </a:pPr>
            <a:r>
              <a:rPr lang="en"/>
              <a:t>Understand the relationship between causes and injuries.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Sketches</a:t>
            </a:r>
            <a:endParaRPr/>
          </a:p>
        </p:txBody>
      </p:sp>
      <p:sp>
        <p:nvSpPr>
          <p:cNvPr id="298" name="Google Shape;298;p16"/>
          <p:cNvSpPr txBox="1"/>
          <p:nvPr>
            <p:ph idx="1" type="body"/>
          </p:nvPr>
        </p:nvSpPr>
        <p:spPr>
          <a:xfrm>
            <a:off x="2079900" y="1277250"/>
            <a:ext cx="1593600" cy="36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Calendar</a:t>
            </a:r>
            <a:r>
              <a:rPr b="1" lang="en"/>
              <a:t> Heatmap</a:t>
            </a:r>
            <a:endParaRPr b="1"/>
          </a:p>
        </p:txBody>
      </p:sp>
      <p:pic>
        <p:nvPicPr>
          <p:cNvPr id="299" name="Google Shape;299;p16"/>
          <p:cNvPicPr preferRelativeResize="0"/>
          <p:nvPr/>
        </p:nvPicPr>
        <p:blipFill>
          <a:blip r:embed="rId4">
            <a:alphaModFix/>
          </a:blip>
          <a:stretch>
            <a:fillRect/>
          </a:stretch>
        </p:blipFill>
        <p:spPr>
          <a:xfrm>
            <a:off x="245175" y="1641450"/>
            <a:ext cx="5393976" cy="1366925"/>
          </a:xfrm>
          <a:prstGeom prst="rect">
            <a:avLst/>
          </a:prstGeom>
          <a:noFill/>
          <a:ln>
            <a:noFill/>
          </a:ln>
        </p:spPr>
      </p:pic>
      <p:pic>
        <p:nvPicPr>
          <p:cNvPr id="300" name="Google Shape;300;p16"/>
          <p:cNvPicPr preferRelativeResize="0"/>
          <p:nvPr/>
        </p:nvPicPr>
        <p:blipFill>
          <a:blip r:embed="rId5">
            <a:alphaModFix/>
          </a:blip>
          <a:stretch>
            <a:fillRect/>
          </a:stretch>
        </p:blipFill>
        <p:spPr>
          <a:xfrm>
            <a:off x="5805386" y="771725"/>
            <a:ext cx="3043939" cy="1446675"/>
          </a:xfrm>
          <a:prstGeom prst="rect">
            <a:avLst/>
          </a:prstGeom>
          <a:noFill/>
          <a:ln>
            <a:noFill/>
          </a:ln>
        </p:spPr>
      </p:pic>
      <p:sp>
        <p:nvSpPr>
          <p:cNvPr id="301" name="Google Shape;301;p16"/>
          <p:cNvSpPr txBox="1"/>
          <p:nvPr>
            <p:ph idx="1" type="body"/>
          </p:nvPr>
        </p:nvSpPr>
        <p:spPr>
          <a:xfrm>
            <a:off x="6530550" y="407525"/>
            <a:ext cx="1593600" cy="36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a:t>Stacked Area Chart</a:t>
            </a:r>
            <a:endParaRPr b="1"/>
          </a:p>
        </p:txBody>
      </p:sp>
      <p:pic>
        <p:nvPicPr>
          <p:cNvPr id="302" name="Google Shape;302;p16"/>
          <p:cNvPicPr preferRelativeResize="0"/>
          <p:nvPr/>
        </p:nvPicPr>
        <p:blipFill>
          <a:blip r:embed="rId6">
            <a:alphaModFix/>
          </a:blip>
          <a:stretch>
            <a:fillRect/>
          </a:stretch>
        </p:blipFill>
        <p:spPr>
          <a:xfrm>
            <a:off x="1593612" y="3581650"/>
            <a:ext cx="4344450" cy="1446675"/>
          </a:xfrm>
          <a:prstGeom prst="rect">
            <a:avLst/>
          </a:prstGeom>
          <a:noFill/>
          <a:ln>
            <a:noFill/>
          </a:ln>
        </p:spPr>
      </p:pic>
      <p:sp>
        <p:nvSpPr>
          <p:cNvPr id="303" name="Google Shape;303;p16"/>
          <p:cNvSpPr txBox="1"/>
          <p:nvPr>
            <p:ph idx="1" type="body"/>
          </p:nvPr>
        </p:nvSpPr>
        <p:spPr>
          <a:xfrm>
            <a:off x="2969025" y="3097038"/>
            <a:ext cx="1593600" cy="364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t>Double Time Bar Graph</a:t>
            </a:r>
            <a:endParaRPr b="1"/>
          </a:p>
        </p:txBody>
      </p:sp>
      <p:pic>
        <p:nvPicPr>
          <p:cNvPr id="304" name="Google Shape;304;p16"/>
          <p:cNvPicPr preferRelativeResize="0"/>
          <p:nvPr/>
        </p:nvPicPr>
        <p:blipFill>
          <a:blip r:embed="rId7">
            <a:alphaModFix/>
          </a:blip>
          <a:stretch>
            <a:fillRect/>
          </a:stretch>
        </p:blipFill>
        <p:spPr>
          <a:xfrm>
            <a:off x="6313275" y="2877630"/>
            <a:ext cx="2628275" cy="2035619"/>
          </a:xfrm>
          <a:prstGeom prst="rect">
            <a:avLst/>
          </a:prstGeom>
          <a:noFill/>
          <a:ln>
            <a:noFill/>
          </a:ln>
        </p:spPr>
      </p:pic>
      <p:sp>
        <p:nvSpPr>
          <p:cNvPr id="305" name="Google Shape;305;p16"/>
          <p:cNvSpPr txBox="1"/>
          <p:nvPr>
            <p:ph idx="1" type="body"/>
          </p:nvPr>
        </p:nvSpPr>
        <p:spPr>
          <a:xfrm>
            <a:off x="6830600" y="2448197"/>
            <a:ext cx="1593600" cy="364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a:t>Heatmap</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Sketches - cont.</a:t>
            </a:r>
            <a:endParaRPr/>
          </a:p>
        </p:txBody>
      </p:sp>
      <p:pic>
        <p:nvPicPr>
          <p:cNvPr id="311" name="Google Shape;311;p17"/>
          <p:cNvPicPr preferRelativeResize="0"/>
          <p:nvPr/>
        </p:nvPicPr>
        <p:blipFill>
          <a:blip r:embed="rId3">
            <a:alphaModFix/>
          </a:blip>
          <a:stretch>
            <a:fillRect/>
          </a:stretch>
        </p:blipFill>
        <p:spPr>
          <a:xfrm>
            <a:off x="269580" y="1688750"/>
            <a:ext cx="4302420" cy="2411475"/>
          </a:xfrm>
          <a:prstGeom prst="rect">
            <a:avLst/>
          </a:prstGeom>
          <a:noFill/>
          <a:ln>
            <a:noFill/>
          </a:ln>
        </p:spPr>
      </p:pic>
      <p:pic>
        <p:nvPicPr>
          <p:cNvPr id="312" name="Google Shape;312;p17"/>
          <p:cNvPicPr preferRelativeResize="0"/>
          <p:nvPr/>
        </p:nvPicPr>
        <p:blipFill>
          <a:blip r:embed="rId4">
            <a:alphaModFix/>
          </a:blip>
          <a:stretch>
            <a:fillRect/>
          </a:stretch>
        </p:blipFill>
        <p:spPr>
          <a:xfrm>
            <a:off x="5704720" y="1688750"/>
            <a:ext cx="3204855" cy="3241275"/>
          </a:xfrm>
          <a:prstGeom prst="rect">
            <a:avLst/>
          </a:prstGeom>
          <a:noFill/>
          <a:ln>
            <a:noFill/>
          </a:ln>
        </p:spPr>
      </p:pic>
      <p:sp>
        <p:nvSpPr>
          <p:cNvPr id="313" name="Google Shape;313;p17"/>
          <p:cNvSpPr txBox="1"/>
          <p:nvPr>
            <p:ph idx="1" type="body"/>
          </p:nvPr>
        </p:nvSpPr>
        <p:spPr>
          <a:xfrm>
            <a:off x="6510350" y="1325650"/>
            <a:ext cx="1593600" cy="3630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a:t>Dot Density Map</a:t>
            </a:r>
            <a:endParaRPr b="1"/>
          </a:p>
        </p:txBody>
      </p:sp>
      <p:sp>
        <p:nvSpPr>
          <p:cNvPr id="314" name="Google Shape;314;p17"/>
          <p:cNvSpPr txBox="1"/>
          <p:nvPr>
            <p:ph idx="1" type="body"/>
          </p:nvPr>
        </p:nvSpPr>
        <p:spPr>
          <a:xfrm>
            <a:off x="1624000" y="4281100"/>
            <a:ext cx="1593600" cy="3630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a:t>Grouped Bar Graph</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pic>
        <p:nvPicPr>
          <p:cNvPr id="320" name="Google Shape;320;p18"/>
          <p:cNvPicPr preferRelativeResize="0"/>
          <p:nvPr/>
        </p:nvPicPr>
        <p:blipFill>
          <a:blip r:embed="rId4">
            <a:alphaModFix/>
          </a:blip>
          <a:stretch>
            <a:fillRect/>
          </a:stretch>
        </p:blipFill>
        <p:spPr>
          <a:xfrm>
            <a:off x="514775" y="1125775"/>
            <a:ext cx="7819526" cy="1445975"/>
          </a:xfrm>
          <a:prstGeom prst="rect">
            <a:avLst/>
          </a:prstGeom>
          <a:noFill/>
          <a:ln>
            <a:noFill/>
          </a:ln>
        </p:spPr>
      </p:pic>
      <p:pic>
        <p:nvPicPr>
          <p:cNvPr id="321" name="Google Shape;321;p18"/>
          <p:cNvPicPr preferRelativeResize="0"/>
          <p:nvPr/>
        </p:nvPicPr>
        <p:blipFill>
          <a:blip r:embed="rId5">
            <a:alphaModFix/>
          </a:blip>
          <a:stretch>
            <a:fillRect/>
          </a:stretch>
        </p:blipFill>
        <p:spPr>
          <a:xfrm>
            <a:off x="3262913" y="2742599"/>
            <a:ext cx="5703775" cy="2260050"/>
          </a:xfrm>
          <a:prstGeom prst="rect">
            <a:avLst/>
          </a:prstGeom>
          <a:noFill/>
          <a:ln>
            <a:noFill/>
          </a:ln>
        </p:spPr>
      </p:pic>
      <p:pic>
        <p:nvPicPr>
          <p:cNvPr id="322" name="Google Shape;322;p18"/>
          <p:cNvPicPr preferRelativeResize="0"/>
          <p:nvPr/>
        </p:nvPicPr>
        <p:blipFill>
          <a:blip r:embed="rId6">
            <a:alphaModFix/>
          </a:blip>
          <a:stretch>
            <a:fillRect/>
          </a:stretch>
        </p:blipFill>
        <p:spPr>
          <a:xfrm>
            <a:off x="243150" y="2939225"/>
            <a:ext cx="2502300" cy="186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 - cont.</a:t>
            </a:r>
            <a:endParaRPr/>
          </a:p>
        </p:txBody>
      </p:sp>
      <p:pic>
        <p:nvPicPr>
          <p:cNvPr id="328" name="Google Shape;328;p19"/>
          <p:cNvPicPr preferRelativeResize="0"/>
          <p:nvPr/>
        </p:nvPicPr>
        <p:blipFill>
          <a:blip r:embed="rId3">
            <a:alphaModFix/>
          </a:blip>
          <a:stretch>
            <a:fillRect/>
          </a:stretch>
        </p:blipFill>
        <p:spPr>
          <a:xfrm>
            <a:off x="163400" y="1514650"/>
            <a:ext cx="2748025" cy="2870149"/>
          </a:xfrm>
          <a:prstGeom prst="rect">
            <a:avLst/>
          </a:prstGeom>
          <a:noFill/>
          <a:ln>
            <a:noFill/>
          </a:ln>
        </p:spPr>
      </p:pic>
      <p:pic>
        <p:nvPicPr>
          <p:cNvPr id="329" name="Google Shape;329;p19"/>
          <p:cNvPicPr preferRelativeResize="0"/>
          <p:nvPr/>
        </p:nvPicPr>
        <p:blipFill>
          <a:blip r:embed="rId4">
            <a:alphaModFix/>
          </a:blip>
          <a:stretch>
            <a:fillRect/>
          </a:stretch>
        </p:blipFill>
        <p:spPr>
          <a:xfrm>
            <a:off x="4961549" y="509025"/>
            <a:ext cx="4039773" cy="4361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Visualizations</a:t>
            </a:r>
            <a:endParaRPr/>
          </a:p>
          <a:p>
            <a:pPr indent="0" lvl="0" marL="0" rtl="0" algn="l">
              <a:spcBef>
                <a:spcPts val="0"/>
              </a:spcBef>
              <a:spcAft>
                <a:spcPts val="0"/>
              </a:spcAft>
              <a:buNone/>
            </a:pPr>
            <a:r>
              <a:rPr lang="en"/>
              <a:t> - cont.</a:t>
            </a:r>
            <a:endParaRPr/>
          </a:p>
        </p:txBody>
      </p:sp>
      <p:pic>
        <p:nvPicPr>
          <p:cNvPr id="335" name="Google Shape;335;p20"/>
          <p:cNvPicPr preferRelativeResize="0"/>
          <p:nvPr/>
        </p:nvPicPr>
        <p:blipFill>
          <a:blip r:embed="rId3">
            <a:alphaModFix/>
          </a:blip>
          <a:stretch>
            <a:fillRect/>
          </a:stretch>
        </p:blipFill>
        <p:spPr>
          <a:xfrm>
            <a:off x="4148775" y="114100"/>
            <a:ext cx="4779949" cy="4873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